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66" r:id="rId4"/>
    <p:sldId id="267" r:id="rId5"/>
    <p:sldId id="268" r:id="rId6"/>
    <p:sldId id="259" r:id="rId7"/>
    <p:sldId id="269" r:id="rId8"/>
    <p:sldId id="260" r:id="rId9"/>
    <p:sldId id="264" r:id="rId10"/>
    <p:sldId id="270" r:id="rId11"/>
    <p:sldId id="272"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eni" initials="a" lastIdx="1" clrIdx="0">
    <p:extLst>
      <p:ext uri="{19B8F6BF-5375-455C-9EA6-DF929625EA0E}">
        <p15:presenceInfo xmlns:p15="http://schemas.microsoft.com/office/powerpoint/2012/main" userId="c9ccf043b29c42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97" d="100"/>
          <a:sy n="97" d="100"/>
        </p:scale>
        <p:origin x="96"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4/24/2023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4/24/2023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4/24/2023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4/24/2023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chapter </a:t>
            </a:r>
            <a:r>
              <a:rPr lang="en-US" sz="16600" dirty="0">
                <a:latin typeface="Bahnschrift Light" panose="020B0502040204020203" charset="0"/>
                <a:cs typeface="Bahnschrift Light" panose="020B0502040204020203" charset="0"/>
              </a:rPr>
              <a:t>8</a:t>
            </a:r>
          </a:p>
        </p:txBody>
      </p:sp>
      <p:sp>
        <p:nvSpPr>
          <p:cNvPr id="3" name="Subtitle 2"/>
          <p:cNvSpPr>
            <a:spLocks noGrp="1"/>
          </p:cNvSpPr>
          <p:nvPr>
            <p:ph type="subTitle" idx="1"/>
          </p:nvPr>
        </p:nvSpPr>
        <p:spPr/>
        <p:txBody>
          <a:bodyPr/>
          <a:lstStyle/>
          <a:p>
            <a:r>
              <a:rPr lang="en-US">
                <a:solidFill>
                  <a:schemeClr val="tx1"/>
                </a:solidFill>
                <a:effectLst>
                  <a:outerShdw blurRad="38100" dist="19050" dir="2700000" algn="tl" rotWithShape="0">
                    <a:schemeClr val="dk1">
                      <a:alpha val="40000"/>
                    </a:schemeClr>
                  </a:outerShdw>
                </a:effectLst>
              </a:rPr>
              <a:t>Magnetically </a:t>
            </a:r>
          </a:p>
          <a:p>
            <a:r>
              <a:rPr lang="en-US">
                <a:solidFill>
                  <a:schemeClr val="tx1"/>
                </a:solidFill>
                <a:effectLst>
                  <a:outerShdw blurRad="38100" dist="19050" dir="2700000" algn="tl" rotWithShape="0">
                    <a:schemeClr val="dk1">
                      <a:alpha val="40000"/>
                    </a:schemeClr>
                  </a:outerShdw>
                </a:effectLst>
              </a:rPr>
              <a:t>Coupled Circuits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345" y="373007"/>
            <a:ext cx="10515600" cy="1325563"/>
          </a:xfrm>
        </p:spPr>
        <p:txBody>
          <a:bodyPr>
            <a:normAutofit/>
          </a:bodyPr>
          <a:lstStyle/>
          <a:p>
            <a:r>
              <a:rPr lang="en-US" sz="3200" b="1" dirty="0"/>
              <a:t>ENERGY IN A COUPLED CIRCUIT</a:t>
            </a:r>
            <a:endParaRPr lang="en-US" sz="3200" dirty="0"/>
          </a:p>
        </p:txBody>
      </p:sp>
      <p:sp>
        <p:nvSpPr>
          <p:cNvPr id="6" name="Text Box 5"/>
          <p:cNvSpPr txBox="1"/>
          <p:nvPr/>
        </p:nvSpPr>
        <p:spPr>
          <a:xfrm>
            <a:off x="8707755" y="3067685"/>
            <a:ext cx="309880" cy="368300"/>
          </a:xfrm>
          <a:prstGeom prst="rect">
            <a:avLst/>
          </a:prstGeom>
          <a:noFill/>
        </p:spPr>
        <p:txBody>
          <a:bodyPr wrap="none" rtlCol="0">
            <a:spAutoFit/>
          </a:bodyPr>
          <a:lstStyle/>
          <a:p>
            <a:endParaRPr lang="en-US"/>
          </a:p>
        </p:txBody>
      </p:sp>
      <p:sp>
        <p:nvSpPr>
          <p:cNvPr id="14" name="Rectangle 13">
            <a:extLst>
              <a:ext uri="{FF2B5EF4-FFF2-40B4-BE49-F238E27FC236}">
                <a16:creationId xmlns:a16="http://schemas.microsoft.com/office/drawing/2014/main" id="{9F7CA0D9-881F-41C2-A9BD-DE096FF15BF1}"/>
              </a:ext>
            </a:extLst>
          </p:cNvPr>
          <p:cNvSpPr/>
          <p:nvPr/>
        </p:nvSpPr>
        <p:spPr>
          <a:xfrm>
            <a:off x="705852" y="1529425"/>
            <a:ext cx="10812379" cy="646331"/>
          </a:xfrm>
          <a:prstGeom prst="rect">
            <a:avLst/>
          </a:prstGeom>
        </p:spPr>
        <p:txBody>
          <a:bodyPr wrap="square">
            <a:spAutoFit/>
          </a:bodyPr>
          <a:lstStyle/>
          <a:p>
            <a:r>
              <a:rPr lang="en-US" dirty="0"/>
              <a:t>The energy stored in an inductor is given by</a:t>
            </a:r>
          </a:p>
          <a:p>
            <a:endParaRPr lang="en-US" dirty="0"/>
          </a:p>
        </p:txBody>
      </p:sp>
      <p:pic>
        <p:nvPicPr>
          <p:cNvPr id="18" name="Picture 17">
            <a:extLst>
              <a:ext uri="{FF2B5EF4-FFF2-40B4-BE49-F238E27FC236}">
                <a16:creationId xmlns:a16="http://schemas.microsoft.com/office/drawing/2014/main" id="{CFFEF015-3680-4D40-BA26-C7A15BC73DA4}"/>
              </a:ext>
            </a:extLst>
          </p:cNvPr>
          <p:cNvPicPr/>
          <p:nvPr/>
        </p:nvPicPr>
        <p:blipFill>
          <a:blip r:embed="rId2"/>
          <a:stretch>
            <a:fillRect/>
          </a:stretch>
        </p:blipFill>
        <p:spPr>
          <a:xfrm>
            <a:off x="2716764" y="1998273"/>
            <a:ext cx="1037089" cy="728885"/>
          </a:xfrm>
          <a:prstGeom prst="rect">
            <a:avLst/>
          </a:prstGeom>
        </p:spPr>
      </p:pic>
      <p:sp>
        <p:nvSpPr>
          <p:cNvPr id="15" name="Rectangle 14">
            <a:extLst>
              <a:ext uri="{FF2B5EF4-FFF2-40B4-BE49-F238E27FC236}">
                <a16:creationId xmlns:a16="http://schemas.microsoft.com/office/drawing/2014/main" id="{A4641135-777A-42E3-8F32-C96069D2A538}"/>
              </a:ext>
            </a:extLst>
          </p:cNvPr>
          <p:cNvSpPr/>
          <p:nvPr/>
        </p:nvSpPr>
        <p:spPr>
          <a:xfrm>
            <a:off x="569495" y="2743200"/>
            <a:ext cx="6096000" cy="1200329"/>
          </a:xfrm>
          <a:prstGeom prst="rect">
            <a:avLst/>
          </a:prstGeom>
        </p:spPr>
        <p:txBody>
          <a:bodyPr>
            <a:spAutoFit/>
          </a:bodyPr>
          <a:lstStyle/>
          <a:p>
            <a:r>
              <a:rPr lang="en-US" dirty="0"/>
              <a:t>We now want to determine the energy stored in magnetically coupled coils</a:t>
            </a:r>
          </a:p>
          <a:p>
            <a:r>
              <a:rPr lang="en-US" dirty="0"/>
              <a:t>the total energy stored in the coils is</a:t>
            </a:r>
          </a:p>
          <a:p>
            <a:endParaRPr lang="en-US" dirty="0"/>
          </a:p>
        </p:txBody>
      </p:sp>
      <p:pic>
        <p:nvPicPr>
          <p:cNvPr id="21" name="Picture 20">
            <a:extLst>
              <a:ext uri="{FF2B5EF4-FFF2-40B4-BE49-F238E27FC236}">
                <a16:creationId xmlns:a16="http://schemas.microsoft.com/office/drawing/2014/main" id="{2F2CD7E9-100C-45DE-8613-6CB833127DBB}"/>
              </a:ext>
            </a:extLst>
          </p:cNvPr>
          <p:cNvPicPr/>
          <p:nvPr/>
        </p:nvPicPr>
        <p:blipFill rotWithShape="1">
          <a:blip r:embed="rId3"/>
          <a:srcRect l="1922" t="6938" r="1511" b="8731"/>
          <a:stretch/>
        </p:blipFill>
        <p:spPr bwMode="auto">
          <a:xfrm>
            <a:off x="774166" y="4069397"/>
            <a:ext cx="3749708" cy="494581"/>
          </a:xfrm>
          <a:prstGeom prst="rect">
            <a:avLst/>
          </a:prstGeom>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EB05C9AB-C45B-4423-99E0-0E998A255082}"/>
              </a:ext>
            </a:extLst>
          </p:cNvPr>
          <p:cNvSpPr/>
          <p:nvPr/>
        </p:nvSpPr>
        <p:spPr>
          <a:xfrm>
            <a:off x="569495" y="4596061"/>
            <a:ext cx="6096000" cy="646331"/>
          </a:xfrm>
          <a:prstGeom prst="rect">
            <a:avLst/>
          </a:prstGeom>
        </p:spPr>
        <p:txBody>
          <a:bodyPr>
            <a:spAutoFit/>
          </a:bodyPr>
          <a:lstStyle/>
          <a:p>
            <a:r>
              <a:rPr lang="en-US" dirty="0">
                <a:latin typeface="Times New Roman" panose="02020603050405020304" pitchFamily="18" charset="0"/>
                <a:ea typeface="Calibri" panose="020F0502020204030204" pitchFamily="34" charset="0"/>
              </a:rPr>
              <a:t>If one current enters one dotted terminal while the other current leaves the other dotted terminal.in that case </a:t>
            </a:r>
            <a:endParaRPr lang="en-US" dirty="0"/>
          </a:p>
        </p:txBody>
      </p:sp>
      <p:pic>
        <p:nvPicPr>
          <p:cNvPr id="24" name="Picture 23">
            <a:extLst>
              <a:ext uri="{FF2B5EF4-FFF2-40B4-BE49-F238E27FC236}">
                <a16:creationId xmlns:a16="http://schemas.microsoft.com/office/drawing/2014/main" id="{3FE13FA7-7A2C-4B75-A7D4-8EE30CC84889}"/>
              </a:ext>
            </a:extLst>
          </p:cNvPr>
          <p:cNvPicPr/>
          <p:nvPr/>
        </p:nvPicPr>
        <p:blipFill rotWithShape="1">
          <a:blip r:embed="rId4">
            <a:extLst>
              <a:ext uri="{28A0092B-C50C-407E-A947-70E740481C1C}">
                <a14:useLocalDpi xmlns:a14="http://schemas.microsoft.com/office/drawing/2010/main" val="0"/>
              </a:ext>
            </a:extLst>
          </a:blip>
          <a:srcRect t="4615" r="1266"/>
          <a:stretch/>
        </p:blipFill>
        <p:spPr bwMode="auto">
          <a:xfrm>
            <a:off x="705852" y="5328575"/>
            <a:ext cx="2646948" cy="5663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0138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CD5C7-6532-417F-AF18-150F7474FBE3}"/>
              </a:ext>
            </a:extLst>
          </p:cNvPr>
          <p:cNvSpPr>
            <a:spLocks noGrp="1"/>
          </p:cNvSpPr>
          <p:nvPr>
            <p:ph type="title"/>
          </p:nvPr>
        </p:nvSpPr>
        <p:spPr/>
        <p:txBody>
          <a:bodyPr>
            <a:normAutofit/>
          </a:bodyPr>
          <a:lstStyle/>
          <a:p>
            <a:r>
              <a:rPr lang="en-US" sz="3200" b="1" dirty="0"/>
              <a:t>ENERGY IN A COUPLED CIRCUIT</a:t>
            </a:r>
            <a:endParaRPr lang="en-US" sz="3200" dirty="0"/>
          </a:p>
        </p:txBody>
      </p:sp>
      <p:sp>
        <p:nvSpPr>
          <p:cNvPr id="3" name="Content Placeholder 2">
            <a:extLst>
              <a:ext uri="{FF2B5EF4-FFF2-40B4-BE49-F238E27FC236}">
                <a16:creationId xmlns:a16="http://schemas.microsoft.com/office/drawing/2014/main" id="{FBEFDC6F-315C-4B90-BAE5-A42070097BD9}"/>
              </a:ext>
            </a:extLst>
          </p:cNvPr>
          <p:cNvSpPr>
            <a:spLocks noGrp="1"/>
          </p:cNvSpPr>
          <p:nvPr>
            <p:ph sz="half" idx="1"/>
          </p:nvPr>
        </p:nvSpPr>
        <p:spPr>
          <a:xfrm>
            <a:off x="838200" y="1825626"/>
            <a:ext cx="10741572" cy="1325564"/>
          </a:xfrm>
        </p:spPr>
        <p:txBody>
          <a:bodyPr/>
          <a:lstStyle/>
          <a:p>
            <a:r>
              <a:rPr lang="en-US" sz="2000" dirty="0"/>
              <a:t>The energy stored in the circuit cannot be negative .Thus, the mutual inductance cannot be greater than the geometric mean of the self-inductances of the coils.</a:t>
            </a:r>
          </a:p>
          <a:p>
            <a:endParaRPr lang="en-US" dirty="0"/>
          </a:p>
        </p:txBody>
      </p:sp>
      <p:pic>
        <p:nvPicPr>
          <p:cNvPr id="5" name="Picture 4">
            <a:extLst>
              <a:ext uri="{FF2B5EF4-FFF2-40B4-BE49-F238E27FC236}">
                <a16:creationId xmlns:a16="http://schemas.microsoft.com/office/drawing/2014/main" id="{5EDC470A-F81C-42CC-9C81-9A0B2354B799}"/>
              </a:ext>
            </a:extLst>
          </p:cNvPr>
          <p:cNvPicPr/>
          <p:nvPr/>
        </p:nvPicPr>
        <p:blipFill rotWithShape="1">
          <a:blip r:embed="rId2"/>
          <a:srcRect t="27454" b="10126"/>
          <a:stretch/>
        </p:blipFill>
        <p:spPr bwMode="auto">
          <a:xfrm>
            <a:off x="2832865" y="2620036"/>
            <a:ext cx="1904672" cy="531154"/>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EACBCADD-C844-483A-91A1-C5B247658ACC}"/>
              </a:ext>
            </a:extLst>
          </p:cNvPr>
          <p:cNvSpPr/>
          <p:nvPr/>
        </p:nvSpPr>
        <p:spPr>
          <a:xfrm>
            <a:off x="1097515" y="3165973"/>
            <a:ext cx="3328155" cy="369332"/>
          </a:xfrm>
          <a:prstGeom prst="rect">
            <a:avLst/>
          </a:prstGeom>
        </p:spPr>
        <p:txBody>
          <a:bodyPr wrap="none">
            <a:spAutoFit/>
          </a:bodyPr>
          <a:lstStyle/>
          <a:p>
            <a:r>
              <a:rPr lang="en-US" i="1" dirty="0">
                <a:latin typeface="Times New Roman" panose="02020603050405020304" pitchFamily="18" charset="0"/>
                <a:ea typeface="Calibri" panose="020F0502020204030204" pitchFamily="34" charset="0"/>
              </a:rPr>
              <a:t>coefficient</a:t>
            </a:r>
            <a:r>
              <a:rPr lang="en-US" dirty="0">
                <a:latin typeface="Times New Roman" panose="02020603050405020304" pitchFamily="18" charset="0"/>
                <a:ea typeface="Calibri" panose="020F0502020204030204" pitchFamily="34" charset="0"/>
              </a:rPr>
              <a:t> </a:t>
            </a:r>
            <a:r>
              <a:rPr lang="en-US" i="1" dirty="0">
                <a:latin typeface="Times New Roman" panose="02020603050405020304" pitchFamily="18" charset="0"/>
                <a:ea typeface="Calibri" panose="020F0502020204030204" pitchFamily="34" charset="0"/>
              </a:rPr>
              <a:t>of coupling </a:t>
            </a:r>
            <a:r>
              <a:rPr lang="en-US" i="1" dirty="0">
                <a:latin typeface="MTMI"/>
                <a:ea typeface="Calibri" panose="020F0502020204030204" pitchFamily="34" charset="0"/>
                <a:cs typeface="MTMI"/>
              </a:rPr>
              <a:t>k</a:t>
            </a:r>
            <a:r>
              <a:rPr lang="en-US" dirty="0">
                <a:latin typeface="Times New Roman" panose="02020603050405020304" pitchFamily="18" charset="0"/>
                <a:ea typeface="Calibri" panose="020F0502020204030204" pitchFamily="34" charset="0"/>
              </a:rPr>
              <a:t>, given by</a:t>
            </a:r>
            <a:endParaRPr lang="en-US" dirty="0"/>
          </a:p>
        </p:txBody>
      </p:sp>
      <p:pic>
        <p:nvPicPr>
          <p:cNvPr id="7" name="Content Placeholder 6">
            <a:extLst>
              <a:ext uri="{FF2B5EF4-FFF2-40B4-BE49-F238E27FC236}">
                <a16:creationId xmlns:a16="http://schemas.microsoft.com/office/drawing/2014/main" id="{AE459C7A-BCFC-40EB-B19B-1FD74D0EE588}"/>
              </a:ext>
            </a:extLst>
          </p:cNvPr>
          <p:cNvPicPr>
            <a:picLocks noGrp="1"/>
          </p:cNvPicPr>
          <p:nvPr>
            <p:ph sz="half" idx="2"/>
          </p:nvPr>
        </p:nvPicPr>
        <p:blipFill rotWithShape="1">
          <a:blip r:embed="rId3"/>
          <a:srcRect t="5448" r="1408"/>
          <a:stretch/>
        </p:blipFill>
        <p:spPr bwMode="auto">
          <a:xfrm>
            <a:off x="650153" y="3810822"/>
            <a:ext cx="4365424" cy="15652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0674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18BEE7-98A2-46FD-9F9D-356F097A9F54}"/>
              </a:ext>
            </a:extLst>
          </p:cNvPr>
          <p:cNvSpPr>
            <a:spLocks noGrp="1"/>
          </p:cNvSpPr>
          <p:nvPr>
            <p:ph type="ctrTitle"/>
          </p:nvPr>
        </p:nvSpPr>
        <p:spPr/>
        <p:txBody>
          <a:bodyPr/>
          <a:lstStyle/>
          <a:p>
            <a:endParaRPr lang="en-US" dirty="0"/>
          </a:p>
        </p:txBody>
      </p:sp>
      <p:sp>
        <p:nvSpPr>
          <p:cNvPr id="4" name="Subtitle 3">
            <a:extLst>
              <a:ext uri="{FF2B5EF4-FFF2-40B4-BE49-F238E27FC236}">
                <a16:creationId xmlns:a16="http://schemas.microsoft.com/office/drawing/2014/main" id="{C10520A4-64B1-4262-943A-50F7F788A9E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17187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Contents </a:t>
            </a:r>
          </a:p>
        </p:txBody>
      </p:sp>
      <p:sp>
        <p:nvSpPr>
          <p:cNvPr id="3" name="Content Placeholder 2"/>
          <p:cNvSpPr>
            <a:spLocks noGrp="1"/>
          </p:cNvSpPr>
          <p:nvPr>
            <p:ph idx="1"/>
          </p:nvPr>
        </p:nvSpPr>
        <p:spPr>
          <a:xfrm>
            <a:off x="838200" y="2346960"/>
            <a:ext cx="10515600" cy="2385060"/>
          </a:xfrm>
        </p:spPr>
        <p:txBody>
          <a:bodyPr/>
          <a:lstStyle/>
          <a:p>
            <a:r>
              <a:rPr lang="en-US"/>
              <a:t>Introduction to electromagnetism</a:t>
            </a:r>
          </a:p>
          <a:p>
            <a:r>
              <a:rPr lang="en-US"/>
              <a:t>Mutual Inductance</a:t>
            </a:r>
          </a:p>
          <a:p>
            <a:r>
              <a:rPr lang="en-US"/>
              <a:t>Magnetically coupled circuits</a:t>
            </a:r>
          </a:p>
          <a:p>
            <a:r>
              <a:rPr lang="en-US"/>
              <a:t>Energy Analysis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0CD0-A1A5-48A4-A131-12C88FAD9EEF}"/>
              </a:ext>
            </a:extLst>
          </p:cNvPr>
          <p:cNvSpPr>
            <a:spLocks noGrp="1"/>
          </p:cNvSpPr>
          <p:nvPr>
            <p:ph type="title"/>
          </p:nvPr>
        </p:nvSpPr>
        <p:spPr/>
        <p:txBody>
          <a:bodyPr>
            <a:normAutofit/>
          </a:bodyPr>
          <a:lstStyle/>
          <a:p>
            <a:r>
              <a:rPr lang="en-US" sz="3200" dirty="0"/>
              <a:t>Introduction to Electromagnetism</a:t>
            </a:r>
          </a:p>
        </p:txBody>
      </p:sp>
      <p:sp>
        <p:nvSpPr>
          <p:cNvPr id="3" name="Content Placeholder 2">
            <a:extLst>
              <a:ext uri="{FF2B5EF4-FFF2-40B4-BE49-F238E27FC236}">
                <a16:creationId xmlns:a16="http://schemas.microsoft.com/office/drawing/2014/main" id="{4B518492-7ED5-40C6-8AC4-96EB5CBDECC9}"/>
              </a:ext>
            </a:extLst>
          </p:cNvPr>
          <p:cNvSpPr>
            <a:spLocks noGrp="1"/>
          </p:cNvSpPr>
          <p:nvPr>
            <p:ph idx="1"/>
          </p:nvPr>
        </p:nvSpPr>
        <p:spPr>
          <a:xfrm>
            <a:off x="838200" y="1825625"/>
            <a:ext cx="10515600" cy="4851072"/>
          </a:xfrm>
        </p:spPr>
        <p:txBody>
          <a:bodyPr/>
          <a:lstStyle/>
          <a:p>
            <a:pPr algn="just"/>
            <a:r>
              <a:rPr lang="en-US" sz="2400" b="1" i="1" u="sng" dirty="0"/>
              <a:t>conductively coupled circuit </a:t>
            </a:r>
            <a:r>
              <a:rPr lang="en-US" sz="2400" i="1" dirty="0"/>
              <a:t>:</a:t>
            </a:r>
            <a:r>
              <a:rPr lang="en-US" sz="2400" dirty="0"/>
              <a:t>one loop affects the neighboring loop through current</a:t>
            </a:r>
            <a:r>
              <a:rPr lang="en-US" sz="2400" i="1" dirty="0"/>
              <a:t> </a:t>
            </a:r>
            <a:r>
              <a:rPr lang="en-US" sz="2400" dirty="0"/>
              <a:t>conduction.</a:t>
            </a:r>
          </a:p>
          <a:p>
            <a:pPr algn="just"/>
            <a:r>
              <a:rPr lang="en-US" sz="2400" i="1" dirty="0">
                <a:cs typeface="+mj-lt"/>
              </a:rPr>
              <a:t>All the circuits we have considered so far may be considered as this </a:t>
            </a:r>
          </a:p>
          <a:p>
            <a:pPr algn="just"/>
            <a:r>
              <a:rPr lang="en-US" sz="2400" b="1" u="sng" dirty="0"/>
              <a:t>MAGNETIC COUPLED CIRCUITS:</a:t>
            </a:r>
            <a:r>
              <a:rPr lang="en-US" sz="2400" dirty="0"/>
              <a:t> when two loops with or without contacts between them</a:t>
            </a:r>
            <a:r>
              <a:rPr lang="en-US" sz="2400" i="1" dirty="0"/>
              <a:t> </a:t>
            </a:r>
            <a:r>
              <a:rPr lang="en-US" sz="2400" dirty="0"/>
              <a:t>affect each other through the magnetic field generated by one of them.</a:t>
            </a:r>
          </a:p>
          <a:p>
            <a:pPr algn="just"/>
            <a:r>
              <a:rPr lang="en-US" sz="2400" u="sng" dirty="0"/>
              <a:t>For example :</a:t>
            </a:r>
            <a:r>
              <a:rPr lang="en-US" sz="2400" dirty="0"/>
              <a:t>transformer (through mutual inductance).</a:t>
            </a:r>
            <a:endParaRPr lang="en-US" sz="2400" u="sng" dirty="0"/>
          </a:p>
          <a:p>
            <a:endParaRPr lang="en-US" dirty="0"/>
          </a:p>
        </p:txBody>
      </p:sp>
    </p:spTree>
    <p:extLst>
      <p:ext uri="{BB962C8B-B14F-4D97-AF65-F5344CB8AC3E}">
        <p14:creationId xmlns:p14="http://schemas.microsoft.com/office/powerpoint/2010/main" val="3609190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0CD0-A1A5-48A4-A131-12C88FAD9EEF}"/>
              </a:ext>
            </a:extLst>
          </p:cNvPr>
          <p:cNvSpPr>
            <a:spLocks noGrp="1"/>
          </p:cNvSpPr>
          <p:nvPr>
            <p:ph type="title"/>
          </p:nvPr>
        </p:nvSpPr>
        <p:spPr/>
        <p:txBody>
          <a:bodyPr>
            <a:normAutofit/>
          </a:bodyPr>
          <a:lstStyle/>
          <a:p>
            <a:r>
              <a:rPr lang="en-US" sz="3200" b="1" dirty="0"/>
              <a:t>Faraday’s law of Electromagnetic Induction</a:t>
            </a:r>
            <a:br>
              <a:rPr lang="en-US" sz="3200" dirty="0"/>
            </a:br>
            <a:endParaRPr lang="en-US" sz="3200" dirty="0"/>
          </a:p>
        </p:txBody>
      </p:sp>
      <p:sp>
        <p:nvSpPr>
          <p:cNvPr id="3" name="Content Placeholder 2">
            <a:extLst>
              <a:ext uri="{FF2B5EF4-FFF2-40B4-BE49-F238E27FC236}">
                <a16:creationId xmlns:a16="http://schemas.microsoft.com/office/drawing/2014/main" id="{4B518492-7ED5-40C6-8AC4-96EB5CBDECC9}"/>
              </a:ext>
            </a:extLst>
          </p:cNvPr>
          <p:cNvSpPr>
            <a:spLocks noGrp="1"/>
          </p:cNvSpPr>
          <p:nvPr>
            <p:ph idx="1"/>
          </p:nvPr>
        </p:nvSpPr>
        <p:spPr>
          <a:xfrm>
            <a:off x="838200" y="1825625"/>
            <a:ext cx="10515600" cy="4851072"/>
          </a:xfrm>
        </p:spPr>
        <p:txBody>
          <a:bodyPr>
            <a:normAutofit/>
          </a:bodyPr>
          <a:lstStyle/>
          <a:p>
            <a:r>
              <a:rPr lang="en-US" sz="2400" dirty="0"/>
              <a:t>Faraday's law states that when there is a change in the magnetic field around a conductor, an electromotive force (EMF) is induced in the conductor, which results in the generation of an electric current. The magnitude of the induced EMF is directly proportional to the rate of change of the magnetic field.</a:t>
            </a:r>
          </a:p>
          <a:p>
            <a:endParaRPr lang="en-US" sz="2400" dirty="0"/>
          </a:p>
          <a:p>
            <a:r>
              <a:rPr lang="en-US" sz="2400" dirty="0"/>
              <a:t>the greater will be the induced voltage across the conductor.</a:t>
            </a:r>
          </a:p>
          <a:p>
            <a:pPr marL="457200" indent="-457200">
              <a:buAutoNum type="arabicParenR"/>
            </a:pPr>
            <a:r>
              <a:rPr lang="en-US" sz="2400" dirty="0"/>
              <a:t>by increasing the speed with which the conductor passes through the field</a:t>
            </a:r>
          </a:p>
          <a:p>
            <a:pPr marL="457200" indent="-457200">
              <a:buAutoNum type="arabicParenR"/>
            </a:pPr>
            <a:r>
              <a:rPr lang="en-US" sz="2400" dirty="0"/>
              <a:t>the stronger the magnetic field strength</a:t>
            </a:r>
          </a:p>
          <a:p>
            <a:pPr marL="457200" indent="-457200">
              <a:buAutoNum type="arabicParenR"/>
            </a:pPr>
            <a:endParaRPr lang="en-US" sz="2400" dirty="0"/>
          </a:p>
        </p:txBody>
      </p:sp>
    </p:spTree>
    <p:extLst>
      <p:ext uri="{BB962C8B-B14F-4D97-AF65-F5344CB8AC3E}">
        <p14:creationId xmlns:p14="http://schemas.microsoft.com/office/powerpoint/2010/main" val="1277515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E6C87-EC8F-454C-BF5E-2D36E0698A77}"/>
              </a:ext>
            </a:extLst>
          </p:cNvPr>
          <p:cNvSpPr>
            <a:spLocks noGrp="1"/>
          </p:cNvSpPr>
          <p:nvPr>
            <p:ph type="title"/>
          </p:nvPr>
        </p:nvSpPr>
        <p:spPr>
          <a:xfrm>
            <a:off x="1039221" y="1277007"/>
            <a:ext cx="7373007" cy="1647497"/>
          </a:xfrm>
        </p:spPr>
        <p:txBody>
          <a:bodyPr/>
          <a:lstStyle/>
          <a:p>
            <a:endParaRPr lang="en-US" dirty="0"/>
          </a:p>
        </p:txBody>
      </p:sp>
      <p:pic>
        <p:nvPicPr>
          <p:cNvPr id="5" name="Content Placeholder 4">
            <a:extLst>
              <a:ext uri="{FF2B5EF4-FFF2-40B4-BE49-F238E27FC236}">
                <a16:creationId xmlns:a16="http://schemas.microsoft.com/office/drawing/2014/main" id="{050F1B41-7BCE-4180-9DE3-EA3AD2B424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062" y="252247"/>
            <a:ext cx="11305178" cy="4761186"/>
          </a:xfrm>
        </p:spPr>
      </p:pic>
    </p:spTree>
    <p:extLst>
      <p:ext uri="{BB962C8B-B14F-4D97-AF65-F5344CB8AC3E}">
        <p14:creationId xmlns:p14="http://schemas.microsoft.com/office/powerpoint/2010/main" val="4246588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inductance </a:t>
            </a:r>
          </a:p>
        </p:txBody>
      </p:sp>
      <p:sp>
        <p:nvSpPr>
          <p:cNvPr id="3" name="Content Placeholder 2"/>
          <p:cNvSpPr>
            <a:spLocks noGrp="1"/>
          </p:cNvSpPr>
          <p:nvPr>
            <p:ph idx="1"/>
          </p:nvPr>
        </p:nvSpPr>
        <p:spPr/>
        <p:txBody>
          <a:bodyPr>
            <a:normAutofit/>
          </a:bodyPr>
          <a:lstStyle/>
          <a:p>
            <a:pPr algn="just"/>
            <a:r>
              <a:rPr lang="en-US" sz="2000" dirty="0"/>
              <a:t>Self Inductance can be described as the measure of the opposition of an inductor to the change of current flowing through itself, measured in henrys (H). </a:t>
            </a:r>
          </a:p>
          <a:p>
            <a:pPr algn="just"/>
            <a:r>
              <a:rPr lang="en-US" sz="2000" dirty="0"/>
              <a:t> </a:t>
            </a:r>
            <a:endParaRPr lang="en-US" sz="2000" i="1" dirty="0">
              <a:latin typeface="+mj-lt"/>
              <a:cs typeface="+mj-lt"/>
            </a:endParaRPr>
          </a:p>
        </p:txBody>
      </p:sp>
      <p:pic>
        <p:nvPicPr>
          <p:cNvPr id="5" name="Picture 4">
            <a:extLst>
              <a:ext uri="{FF2B5EF4-FFF2-40B4-BE49-F238E27FC236}">
                <a16:creationId xmlns:a16="http://schemas.microsoft.com/office/drawing/2014/main" id="{FBFDC39E-BEBF-445B-8926-B9206F12D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979" y="2564221"/>
            <a:ext cx="9916511" cy="40099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5676" y="365125"/>
            <a:ext cx="8508124" cy="1325563"/>
          </a:xfrm>
        </p:spPr>
        <p:txBody>
          <a:bodyPr>
            <a:normAutofit/>
          </a:bodyPr>
          <a:lstStyle/>
          <a:p>
            <a:r>
              <a:rPr lang="en-US" sz="4000" dirty="0"/>
              <a:t>Mutual inductance </a:t>
            </a:r>
          </a:p>
        </p:txBody>
      </p:sp>
      <p:sp>
        <p:nvSpPr>
          <p:cNvPr id="3" name="Content Placeholder 2"/>
          <p:cNvSpPr>
            <a:spLocks noGrp="1"/>
          </p:cNvSpPr>
          <p:nvPr>
            <p:ph idx="1"/>
          </p:nvPr>
        </p:nvSpPr>
        <p:spPr>
          <a:xfrm>
            <a:off x="412531" y="1431487"/>
            <a:ext cx="10515600" cy="2494127"/>
          </a:xfrm>
        </p:spPr>
        <p:txBody>
          <a:bodyPr>
            <a:normAutofit/>
          </a:bodyPr>
          <a:lstStyle/>
          <a:p>
            <a:pPr algn="just"/>
            <a:r>
              <a:rPr lang="en-US" sz="2400" dirty="0"/>
              <a:t>When two inductors (or coils) are in a close proximity to each other, the magnetic flux caused by current in one coil links with the other coil, thereby inducing voltage in the latter. This phenomenon is known as </a:t>
            </a:r>
            <a:r>
              <a:rPr lang="en-US" sz="2400" i="1" dirty="0"/>
              <a:t>mutual inductance</a:t>
            </a:r>
            <a:r>
              <a:rPr lang="en-US" sz="2400" dirty="0"/>
              <a:t>. </a:t>
            </a:r>
            <a:endParaRPr lang="en-US" sz="2400" i="1" dirty="0">
              <a:latin typeface="+mj-lt"/>
              <a:cs typeface="+mj-lt"/>
            </a:endParaRPr>
          </a:p>
        </p:txBody>
      </p:sp>
      <p:pic>
        <p:nvPicPr>
          <p:cNvPr id="6" name="Picture 5">
            <a:extLst>
              <a:ext uri="{FF2B5EF4-FFF2-40B4-BE49-F238E27FC236}">
                <a16:creationId xmlns:a16="http://schemas.microsoft.com/office/drawing/2014/main" id="{96E93F0E-A528-429A-9A0B-C70ED3675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014" y="2572703"/>
            <a:ext cx="5592575" cy="4096111"/>
          </a:xfrm>
          <a:prstGeom prst="rect">
            <a:avLst/>
          </a:prstGeom>
        </p:spPr>
      </p:pic>
      <p:pic>
        <p:nvPicPr>
          <p:cNvPr id="10" name="Picture 9">
            <a:extLst>
              <a:ext uri="{FF2B5EF4-FFF2-40B4-BE49-F238E27FC236}">
                <a16:creationId xmlns:a16="http://schemas.microsoft.com/office/drawing/2014/main" id="{90164A24-CCDD-482E-B795-3449934BD4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0589" y="2608768"/>
            <a:ext cx="6149580" cy="3883621"/>
          </a:xfrm>
          <a:prstGeom prst="rect">
            <a:avLst/>
          </a:prstGeom>
        </p:spPr>
      </p:pic>
    </p:spTree>
    <p:extLst>
      <p:ext uri="{BB962C8B-B14F-4D97-AF65-F5344CB8AC3E}">
        <p14:creationId xmlns:p14="http://schemas.microsoft.com/office/powerpoint/2010/main" val="1391932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Mutual Indactance </a:t>
            </a:r>
          </a:p>
        </p:txBody>
      </p:sp>
      <p:pic>
        <p:nvPicPr>
          <p:cNvPr id="4" name="Content Placeholder 3" descr="Mutual Inductance"/>
          <p:cNvPicPr>
            <a:picLocks noGrp="1" noChangeAspect="1"/>
          </p:cNvPicPr>
          <p:nvPr>
            <p:ph sz="half" idx="1"/>
          </p:nvPr>
        </p:nvPicPr>
        <p:blipFill>
          <a:blip r:embed="rId2"/>
          <a:stretch>
            <a:fillRect/>
          </a:stretch>
        </p:blipFill>
        <p:spPr>
          <a:xfrm>
            <a:off x="5677359" y="3628422"/>
            <a:ext cx="5350619" cy="2649051"/>
          </a:xfrm>
          <a:prstGeom prst="rect">
            <a:avLst/>
          </a:prstGeom>
        </p:spPr>
      </p:pic>
      <p:sp>
        <p:nvSpPr>
          <p:cNvPr id="5" name="Text Box 4"/>
          <p:cNvSpPr txBox="1"/>
          <p:nvPr/>
        </p:nvSpPr>
        <p:spPr>
          <a:xfrm>
            <a:off x="721360" y="1691005"/>
            <a:ext cx="10749280" cy="922020"/>
          </a:xfrm>
          <a:prstGeom prst="rect">
            <a:avLst/>
          </a:prstGeom>
          <a:noFill/>
        </p:spPr>
        <p:txBody>
          <a:bodyPr wrap="square" rtlCol="0">
            <a:spAutoFit/>
          </a:bodyPr>
          <a:lstStyle/>
          <a:p>
            <a:r>
              <a:rPr lang="en-US" dirty="0"/>
              <a:t>When two inductors (or coils) are in a close proximity to each other,  the magnetic flux caused by current in one coil links with the other coil,  thereby inducing v </a:t>
            </a:r>
            <a:r>
              <a:rPr lang="en-US" dirty="0" err="1"/>
              <a:t>oltage</a:t>
            </a:r>
            <a:r>
              <a:rPr lang="en-US" dirty="0"/>
              <a:t> in the latter .  This phenomenon is known as  mutual inductance</a:t>
            </a:r>
          </a:p>
        </p:txBody>
      </p:sp>
      <p:sp>
        <p:nvSpPr>
          <p:cNvPr id="6" name="Text Box 5"/>
          <p:cNvSpPr txBox="1"/>
          <p:nvPr/>
        </p:nvSpPr>
        <p:spPr>
          <a:xfrm>
            <a:off x="8707755" y="3067685"/>
            <a:ext cx="309880" cy="368300"/>
          </a:xfrm>
          <a:prstGeom prst="rect">
            <a:avLst/>
          </a:prstGeom>
          <a:noFill/>
        </p:spPr>
        <p:txBody>
          <a:bodyPr wrap="none" rtlCol="0">
            <a:spAutoFit/>
          </a:bodyPr>
          <a:lstStyle/>
          <a:p>
            <a:endParaRPr lang="en-US"/>
          </a:p>
        </p:txBody>
      </p:sp>
      <p:sp>
        <p:nvSpPr>
          <p:cNvPr id="3" name="Text Box 2"/>
          <p:cNvSpPr txBox="1"/>
          <p:nvPr/>
        </p:nvSpPr>
        <p:spPr>
          <a:xfrm>
            <a:off x="693420" y="2741930"/>
            <a:ext cx="11030585" cy="1476375"/>
          </a:xfrm>
          <a:prstGeom prst="rect">
            <a:avLst/>
          </a:prstGeom>
          <a:noFill/>
        </p:spPr>
        <p:txBody>
          <a:bodyPr wrap="square" rtlCol="0">
            <a:spAutoFit/>
          </a:bodyPr>
          <a:lstStyle/>
          <a:p>
            <a:r>
              <a:rPr lang="en-US" dirty="0"/>
              <a:t>Now consider two coils with self-inductances L1 and L2 that are in close proximity with each other (Fig. 13.2). Coil 1 has  N1 turns, while  coil 2 has N2 turns. F or the </a:t>
            </a:r>
            <a:r>
              <a:rPr lang="en-US" dirty="0" err="1"/>
              <a:t>sak</a:t>
            </a:r>
            <a:r>
              <a:rPr lang="en-US" dirty="0"/>
              <a:t> e of simplicity , assume that the second  inductor carries no current. The magnetic flux ϕ1 emanating from coil 1 has two components: One component ϕ11 links only coil 1,  and another  component ϕ12 links both coils. Hence,</a:t>
            </a:r>
          </a:p>
          <a:p>
            <a:r>
              <a:rPr lang="en-US" dirty="0"/>
              <a:t>ϕ1= ϕ11+ ϕ12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p:nvPr/>
        </p:nvSpPr>
        <p:spPr>
          <a:xfrm>
            <a:off x="1083310" y="690245"/>
            <a:ext cx="8600440" cy="368300"/>
          </a:xfrm>
          <a:prstGeom prst="rect">
            <a:avLst/>
          </a:prstGeom>
          <a:noFill/>
        </p:spPr>
        <p:txBody>
          <a:bodyPr wrap="square" rtlCol="0">
            <a:spAutoFit/>
          </a:bodyPr>
          <a:lstStyle/>
          <a:p>
            <a:r>
              <a:rPr lang="en-US"/>
              <a:t>Since the entire flux ϕ1 links coil 1, the v oltage induced in coil 1 is</a:t>
            </a:r>
          </a:p>
        </p:txBody>
      </p:sp>
      <p:pic>
        <p:nvPicPr>
          <p:cNvPr id="8" name="Content Placeholder 7" descr="f5"/>
          <p:cNvPicPr>
            <a:picLocks noGrp="1" noChangeAspect="1"/>
          </p:cNvPicPr>
          <p:nvPr>
            <p:ph sz="half" idx="1"/>
          </p:nvPr>
        </p:nvPicPr>
        <p:blipFill>
          <a:blip r:embed="rId2"/>
          <a:stretch>
            <a:fillRect/>
          </a:stretch>
        </p:blipFill>
        <p:spPr>
          <a:xfrm>
            <a:off x="832999" y="3228022"/>
            <a:ext cx="1637030" cy="988060"/>
          </a:xfrm>
          <a:prstGeom prst="rect">
            <a:avLst/>
          </a:prstGeom>
        </p:spPr>
      </p:pic>
      <p:sp>
        <p:nvSpPr>
          <p:cNvPr id="9" name="Text Box 8"/>
          <p:cNvSpPr txBox="1"/>
          <p:nvPr/>
        </p:nvSpPr>
        <p:spPr>
          <a:xfrm>
            <a:off x="1083310" y="2017395"/>
            <a:ext cx="5597525" cy="368300"/>
          </a:xfrm>
          <a:prstGeom prst="rect">
            <a:avLst/>
          </a:prstGeom>
          <a:noFill/>
        </p:spPr>
        <p:txBody>
          <a:bodyPr wrap="square" rtlCol="0">
            <a:spAutoFit/>
          </a:bodyPr>
          <a:lstStyle/>
          <a:p>
            <a:r>
              <a:rPr lang="en-US" dirty="0"/>
              <a:t>Only flux ϕ12links coil 2, so the voltage induced in coil 2 is</a:t>
            </a:r>
          </a:p>
        </p:txBody>
      </p:sp>
      <p:pic>
        <p:nvPicPr>
          <p:cNvPr id="10" name="Picture 9" descr="f6"/>
          <p:cNvPicPr>
            <a:picLocks noChangeAspect="1"/>
          </p:cNvPicPr>
          <p:nvPr/>
        </p:nvPicPr>
        <p:blipFill>
          <a:blip r:embed="rId3"/>
          <a:stretch>
            <a:fillRect/>
          </a:stretch>
        </p:blipFill>
        <p:spPr>
          <a:xfrm>
            <a:off x="1115695" y="2425382"/>
            <a:ext cx="1292860" cy="654050"/>
          </a:xfrm>
          <a:prstGeom prst="rect">
            <a:avLst/>
          </a:prstGeom>
        </p:spPr>
      </p:pic>
      <p:sp>
        <p:nvSpPr>
          <p:cNvPr id="5" name="Text Box 4"/>
          <p:cNvSpPr txBox="1"/>
          <p:nvPr/>
        </p:nvSpPr>
        <p:spPr>
          <a:xfrm>
            <a:off x="761606" y="3108850"/>
            <a:ext cx="9490710" cy="368300"/>
          </a:xfrm>
          <a:prstGeom prst="rect">
            <a:avLst/>
          </a:prstGeom>
          <a:noFill/>
        </p:spPr>
        <p:txBody>
          <a:bodyPr wrap="square" rtlCol="0">
            <a:spAutoFit/>
          </a:bodyPr>
          <a:lstStyle/>
          <a:p>
            <a:r>
              <a:rPr lang="en-US" dirty="0"/>
              <a:t>Again, as the fluxes are caused by the current  </a:t>
            </a:r>
            <a:r>
              <a:rPr lang="en-US" dirty="0" err="1"/>
              <a:t>i</a:t>
            </a:r>
            <a:r>
              <a:rPr lang="en-US" dirty="0"/>
              <a:t> 1flowing in coil 1,  Eqn. can be written as </a:t>
            </a:r>
          </a:p>
        </p:txBody>
      </p:sp>
      <p:pic>
        <p:nvPicPr>
          <p:cNvPr id="6" name="Content Placeholder 7" descr="f5"/>
          <p:cNvPicPr>
            <a:picLocks noChangeAspect="1"/>
          </p:cNvPicPr>
          <p:nvPr/>
        </p:nvPicPr>
        <p:blipFill>
          <a:blip r:embed="rId2"/>
          <a:stretch>
            <a:fillRect/>
          </a:stretch>
        </p:blipFill>
        <p:spPr>
          <a:xfrm>
            <a:off x="1115695" y="1185545"/>
            <a:ext cx="1687830" cy="812800"/>
          </a:xfrm>
          <a:prstGeom prst="rect">
            <a:avLst/>
          </a:prstGeom>
        </p:spPr>
      </p:pic>
      <p:pic>
        <p:nvPicPr>
          <p:cNvPr id="12" name="Content Placeholder 7" descr="f5"/>
          <p:cNvPicPr>
            <a:picLocks noChangeAspect="1"/>
          </p:cNvPicPr>
          <p:nvPr/>
        </p:nvPicPr>
        <p:blipFill>
          <a:blip r:embed="rId2"/>
          <a:stretch>
            <a:fillRect/>
          </a:stretch>
        </p:blipFill>
        <p:spPr>
          <a:xfrm>
            <a:off x="1250578" y="1171849"/>
            <a:ext cx="1687830" cy="812800"/>
          </a:xfrm>
          <a:prstGeom prst="rect">
            <a:avLst/>
          </a:prstGeom>
        </p:spPr>
      </p:pic>
      <p:cxnSp>
        <p:nvCxnSpPr>
          <p:cNvPr id="18" name="Straight Arrow Connector 17"/>
          <p:cNvCxnSpPr/>
          <p:nvPr/>
        </p:nvCxnSpPr>
        <p:spPr>
          <a:xfrm flipV="1">
            <a:off x="2376170" y="3835820"/>
            <a:ext cx="1755775" cy="10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9" name="Content Placeholder 18" descr="nw1"/>
          <p:cNvPicPr>
            <a:picLocks noGrp="1" noChangeAspect="1"/>
          </p:cNvPicPr>
          <p:nvPr>
            <p:ph sz="half" idx="2"/>
          </p:nvPr>
        </p:nvPicPr>
        <p:blipFill>
          <a:blip r:embed="rId4"/>
          <a:stretch>
            <a:fillRect/>
          </a:stretch>
        </p:blipFill>
        <p:spPr>
          <a:xfrm>
            <a:off x="4131945" y="3490715"/>
            <a:ext cx="3237865" cy="730250"/>
          </a:xfrm>
          <a:prstGeom prst="rect">
            <a:avLst/>
          </a:prstGeom>
        </p:spPr>
      </p:pic>
      <p:sp>
        <p:nvSpPr>
          <p:cNvPr id="21" name="Text Box 20"/>
          <p:cNvSpPr txBox="1"/>
          <p:nvPr/>
        </p:nvSpPr>
        <p:spPr>
          <a:xfrm>
            <a:off x="530269" y="4202932"/>
            <a:ext cx="10079355" cy="368300"/>
          </a:xfrm>
          <a:prstGeom prst="rect">
            <a:avLst/>
          </a:prstGeom>
          <a:noFill/>
        </p:spPr>
        <p:txBody>
          <a:bodyPr wrap="square" rtlCol="0">
            <a:spAutoFit/>
          </a:bodyPr>
          <a:lstStyle/>
          <a:p>
            <a:r>
              <a:rPr lang="en-US" dirty="0"/>
              <a:t>where L1  = N1 dϕ1∕di1  is  the  self-inductance  of  coil  1.  Similarly,  Eq.  can be written as</a:t>
            </a:r>
          </a:p>
        </p:txBody>
      </p:sp>
      <p:pic>
        <p:nvPicPr>
          <p:cNvPr id="22" name="Picture 21" descr="f6"/>
          <p:cNvPicPr>
            <a:picLocks noChangeAspect="1"/>
          </p:cNvPicPr>
          <p:nvPr/>
        </p:nvPicPr>
        <p:blipFill>
          <a:blip r:embed="rId3"/>
          <a:stretch>
            <a:fillRect/>
          </a:stretch>
        </p:blipFill>
        <p:spPr>
          <a:xfrm>
            <a:off x="832999" y="4528042"/>
            <a:ext cx="1292860" cy="654050"/>
          </a:xfrm>
          <a:prstGeom prst="rect">
            <a:avLst/>
          </a:prstGeom>
        </p:spPr>
      </p:pic>
      <p:cxnSp>
        <p:nvCxnSpPr>
          <p:cNvPr id="23" name="Straight Arrow Connector 22"/>
          <p:cNvCxnSpPr/>
          <p:nvPr/>
        </p:nvCxnSpPr>
        <p:spPr>
          <a:xfrm flipV="1">
            <a:off x="2239075" y="4844272"/>
            <a:ext cx="1755775" cy="10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4" name="Picture 23" descr="nw2"/>
          <p:cNvPicPr>
            <a:picLocks noChangeAspect="1"/>
          </p:cNvPicPr>
          <p:nvPr/>
        </p:nvPicPr>
        <p:blipFill>
          <a:blip r:embed="rId5"/>
          <a:stretch>
            <a:fillRect/>
          </a:stretch>
        </p:blipFill>
        <p:spPr>
          <a:xfrm>
            <a:off x="3994850" y="4411389"/>
            <a:ext cx="3023235" cy="774065"/>
          </a:xfrm>
          <a:prstGeom prst="rect">
            <a:avLst/>
          </a:prstGeom>
        </p:spPr>
      </p:pic>
      <p:sp>
        <p:nvSpPr>
          <p:cNvPr id="25" name="Text Box 24"/>
          <p:cNvSpPr txBox="1"/>
          <p:nvPr/>
        </p:nvSpPr>
        <p:spPr>
          <a:xfrm>
            <a:off x="548662" y="5111956"/>
            <a:ext cx="10591800" cy="830997"/>
          </a:xfrm>
          <a:prstGeom prst="rect">
            <a:avLst/>
          </a:prstGeom>
          <a:noFill/>
        </p:spPr>
        <p:txBody>
          <a:bodyPr wrap="square" rtlCol="0">
            <a:spAutoFit/>
          </a:bodyPr>
          <a:lstStyle/>
          <a:p>
            <a:r>
              <a:rPr lang="en-US" sz="1600" dirty="0"/>
              <a:t>where M21 is known as the mutual </a:t>
            </a:r>
            <a:r>
              <a:rPr lang="en-US" sz="1600" dirty="0" err="1"/>
              <a:t>inductanceof</a:t>
            </a:r>
            <a:r>
              <a:rPr lang="en-US" sz="1600" dirty="0"/>
              <a:t> coil 2 with respect to coil 1.  Subscript 21 indicates that the inductance M21 relates the voltage induced  in coil 2 to the current in coil 1. Thus, the open-circuit mutual voltage(or  induced voltage) across coil 2 is</a:t>
            </a:r>
          </a:p>
        </p:txBody>
      </p:sp>
      <p:pic>
        <p:nvPicPr>
          <p:cNvPr id="16" name="Content Placeholder 4" descr="nw3">
            <a:extLst>
              <a:ext uri="{FF2B5EF4-FFF2-40B4-BE49-F238E27FC236}">
                <a16:creationId xmlns:a16="http://schemas.microsoft.com/office/drawing/2014/main" id="{E7B7DCC7-C408-4434-9BAD-EA72B454E311}"/>
              </a:ext>
            </a:extLst>
          </p:cNvPr>
          <p:cNvPicPr>
            <a:picLocks noChangeAspect="1"/>
          </p:cNvPicPr>
          <p:nvPr/>
        </p:nvPicPr>
        <p:blipFill>
          <a:blip r:embed="rId6"/>
          <a:stretch>
            <a:fillRect/>
          </a:stretch>
        </p:blipFill>
        <p:spPr>
          <a:xfrm>
            <a:off x="1651514" y="5722816"/>
            <a:ext cx="2365562" cy="91011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611</Words>
  <Application>Microsoft Office PowerPoint</Application>
  <PresentationFormat>Widescreen</PresentationFormat>
  <Paragraphs>41</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Bahnschrift Light</vt:lpstr>
      <vt:lpstr>Calibri</vt:lpstr>
      <vt:lpstr>Calibri Light</vt:lpstr>
      <vt:lpstr>MTMI</vt:lpstr>
      <vt:lpstr>Times New Roman</vt:lpstr>
      <vt:lpstr>Office Theme</vt:lpstr>
      <vt:lpstr>chapter 8</vt:lpstr>
      <vt:lpstr>Contents </vt:lpstr>
      <vt:lpstr>Introduction to Electromagnetism</vt:lpstr>
      <vt:lpstr>Faraday’s law of Electromagnetic Induction </vt:lpstr>
      <vt:lpstr>PowerPoint Presentation</vt:lpstr>
      <vt:lpstr>Self inductance </vt:lpstr>
      <vt:lpstr>Mutual inductance </vt:lpstr>
      <vt:lpstr>Mutual Indactance </vt:lpstr>
      <vt:lpstr>PowerPoint Presentation</vt:lpstr>
      <vt:lpstr>ENERGY IN A COUPLED CIRCUIT</vt:lpstr>
      <vt:lpstr>ENERGY IN A COUPLED CIRCUIT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abeni</dc:creator>
  <cp:lastModifiedBy>abeni</cp:lastModifiedBy>
  <cp:revision>13</cp:revision>
  <dcterms:created xsi:type="dcterms:W3CDTF">2023-04-24T14:01:00Z</dcterms:created>
  <dcterms:modified xsi:type="dcterms:W3CDTF">2023-04-24T18:11:51Z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9C56CD90AF5D44AA8F778DBC79AD1F39</vt:lpwstr>
  </property>
  <property fmtid="{D5CDD505-2E9C-101B-9397-08002B2CF9AE}" pid="3" name="KSOProductBuildVer">
    <vt:lpwstr>1033-11.2.0.11536</vt:lpwstr>
  </property>
</Properties>
</file>